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3851671" y="6679406"/>
            <a:ext cx="16689508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3851671" y="1857375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3851671" y="7054453"/>
            <a:ext cx="16680658" cy="14287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3600">
                <a:solidFill>
                  <a:srgbClr val="747474"/>
                </a:solidFill>
              </a:defRPr>
            </a:lvl1pPr>
            <a:lvl2pPr indent="228600" algn="l" defTabSz="821531">
              <a:defRPr sz="3600">
                <a:solidFill>
                  <a:srgbClr val="747474"/>
                </a:solidFill>
              </a:defRPr>
            </a:lvl2pPr>
            <a:lvl3pPr indent="457200" algn="l" defTabSz="821531">
              <a:defRPr sz="3600">
                <a:solidFill>
                  <a:srgbClr val="747474"/>
                </a:solidFill>
              </a:defRPr>
            </a:lvl3pPr>
            <a:lvl4pPr indent="685800" algn="l" defTabSz="821531">
              <a:defRPr sz="3600">
                <a:solidFill>
                  <a:srgbClr val="747474"/>
                </a:solidFill>
              </a:defRPr>
            </a:lvl4pPr>
            <a:lvl5pPr indent="914400" algn="l" defTabSz="821531">
              <a:defRPr sz="3600"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98501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defTabSz="642937">
              <a:defRPr sz="3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3" name="“Type a quote here.”"/>
          <p:cNvSpPr txBox="1"/>
          <p:nvPr>
            <p:ph type="body" sz="quarter" idx="22"/>
          </p:nvPr>
        </p:nvSpPr>
        <p:spPr>
          <a:xfrm>
            <a:off x="4833937" y="6034881"/>
            <a:ext cx="14716126" cy="1003301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defTabSz="642937">
              <a:spcBef>
                <a:spcPts val="3300"/>
              </a:spcBef>
              <a:defRPr sz="5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idx="21"/>
          </p:nvPr>
        </p:nvSpPr>
        <p:spPr>
          <a:xfrm>
            <a:off x="2797968" y="0"/>
            <a:ext cx="18805923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"/>
          <p:cNvSpPr/>
          <p:nvPr/>
        </p:nvSpPr>
        <p:spPr>
          <a:xfrm>
            <a:off x="13656469" y="11215686"/>
            <a:ext cx="1" cy="20004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Image"/>
          <p:cNvSpPr/>
          <p:nvPr>
            <p:ph type="pic" idx="21"/>
          </p:nvPr>
        </p:nvSpPr>
        <p:spPr>
          <a:xfrm>
            <a:off x="3048000" y="-35719"/>
            <a:ext cx="18288000" cy="1086378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5030390" y="10947796"/>
            <a:ext cx="8143876" cy="239315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821531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14085093" y="11912203"/>
            <a:ext cx="6965157" cy="714376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3600">
                <a:solidFill>
                  <a:srgbClr val="747474"/>
                </a:solidFill>
              </a:defRPr>
            </a:lvl1pPr>
            <a:lvl2pPr indent="228600" algn="l" defTabSz="821531">
              <a:defRPr sz="3600">
                <a:solidFill>
                  <a:srgbClr val="747474"/>
                </a:solidFill>
              </a:defRPr>
            </a:lvl2pPr>
            <a:lvl3pPr indent="457200" algn="l" defTabSz="821531">
              <a:defRPr sz="3600">
                <a:solidFill>
                  <a:srgbClr val="747474"/>
                </a:solidFill>
              </a:defRPr>
            </a:lvl3pPr>
            <a:lvl4pPr indent="685800" algn="l" defTabSz="821531">
              <a:defRPr sz="3600">
                <a:solidFill>
                  <a:srgbClr val="747474"/>
                </a:solidFill>
              </a:defRPr>
            </a:lvl4pPr>
            <a:lvl5pPr indent="914400" algn="l" defTabSz="821531">
              <a:defRPr sz="3600"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xfrm>
            <a:off x="3851671" y="4625578"/>
            <a:ext cx="16680658" cy="446484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821531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"/>
          <p:cNvSpPr/>
          <p:nvPr/>
        </p:nvSpPr>
        <p:spPr>
          <a:xfrm>
            <a:off x="3851671" y="6840140"/>
            <a:ext cx="7501607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Image"/>
          <p:cNvSpPr/>
          <p:nvPr>
            <p:ph type="pic" idx="21"/>
          </p:nvPr>
        </p:nvSpPr>
        <p:spPr>
          <a:xfrm>
            <a:off x="9763125" y="0"/>
            <a:ext cx="21645563" cy="137338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Title Text"/>
          <p:cNvSpPr txBox="1"/>
          <p:nvPr>
            <p:ph type="title"/>
          </p:nvPr>
        </p:nvSpPr>
        <p:spPr>
          <a:xfrm>
            <a:off x="3851671" y="2018109"/>
            <a:ext cx="7500939" cy="4464845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sz="quarter" idx="1"/>
          </p:nvPr>
        </p:nvSpPr>
        <p:spPr>
          <a:xfrm>
            <a:off x="3851671" y="7215187"/>
            <a:ext cx="7500939" cy="4464845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3600">
                <a:solidFill>
                  <a:srgbClr val="747474"/>
                </a:solidFill>
              </a:defRPr>
            </a:lvl1pPr>
            <a:lvl2pPr indent="228600" algn="l" defTabSz="821531">
              <a:defRPr sz="3600">
                <a:solidFill>
                  <a:srgbClr val="747474"/>
                </a:solidFill>
              </a:defRPr>
            </a:lvl2pPr>
            <a:lvl3pPr indent="457200" algn="l" defTabSz="821531">
              <a:defRPr sz="3600">
                <a:solidFill>
                  <a:srgbClr val="747474"/>
                </a:solidFill>
              </a:defRPr>
            </a:lvl3pPr>
            <a:lvl4pPr indent="685800" algn="l" defTabSz="821531">
              <a:defRPr sz="3600">
                <a:solidFill>
                  <a:srgbClr val="747474"/>
                </a:solidFill>
              </a:defRPr>
            </a:lvl4pPr>
            <a:lvl5pPr indent="914400" algn="l" defTabSz="821531">
              <a:defRPr sz="3600"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>
            <a:off x="3851671" y="2768203"/>
            <a:ext cx="16689524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Line"/>
          <p:cNvSpPr/>
          <p:nvPr/>
        </p:nvSpPr>
        <p:spPr>
          <a:xfrm>
            <a:off x="3851671" y="2768203"/>
            <a:ext cx="16689524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1" name="Title Text"/>
          <p:cNvSpPr txBox="1"/>
          <p:nvPr>
            <p:ph type="title"/>
          </p:nvPr>
        </p:nvSpPr>
        <p:spPr>
          <a:xfrm>
            <a:off x="1424013" y="446665"/>
            <a:ext cx="16680657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idx="1"/>
          </p:nvPr>
        </p:nvSpPr>
        <p:spPr>
          <a:xfrm>
            <a:off x="1424013" y="3125390"/>
            <a:ext cx="16680657" cy="9376173"/>
          </a:xfrm>
          <a:prstGeom prst="rect">
            <a:avLst/>
          </a:prstGeom>
        </p:spPr>
        <p:txBody>
          <a:bodyPr lIns="71437" tIns="71437" rIns="71437" bIns="71437"/>
          <a:lstStyle>
            <a:lvl1pPr marL="6350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1pPr>
            <a:lvl2pPr marL="10922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2pPr>
            <a:lvl3pPr marL="15494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3pPr>
            <a:lvl4pPr marL="20066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4pPr>
            <a:lvl5pPr marL="24638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xfrm>
            <a:off x="23444283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ine"/>
          <p:cNvSpPr/>
          <p:nvPr/>
        </p:nvSpPr>
        <p:spPr>
          <a:xfrm>
            <a:off x="3851671" y="2768203"/>
            <a:ext cx="7134460" cy="18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" name="Image"/>
          <p:cNvSpPr/>
          <p:nvPr>
            <p:ph type="pic" sz="half" idx="21"/>
          </p:nvPr>
        </p:nvSpPr>
        <p:spPr>
          <a:xfrm>
            <a:off x="12156281" y="-214313"/>
            <a:ext cx="9358313" cy="139303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xfrm>
            <a:off x="3851671" y="464343"/>
            <a:ext cx="7143751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3851671" y="3125390"/>
            <a:ext cx="7143751" cy="9376173"/>
          </a:xfrm>
          <a:prstGeom prst="rect">
            <a:avLst/>
          </a:prstGeom>
        </p:spPr>
        <p:txBody>
          <a:bodyPr lIns="71437" tIns="71437" rIns="71437" bIns="71437"/>
          <a:lstStyle>
            <a:lvl1pPr marL="457200" indent="-457200" algn="l" defTabSz="821531">
              <a:spcBef>
                <a:spcPts val="4200"/>
              </a:spcBef>
              <a:buSzPct val="75000"/>
              <a:buFont typeface="Helvetica Neue"/>
              <a:buChar char="•"/>
              <a:defRPr sz="3600"/>
            </a:lvl1pPr>
            <a:lvl2pPr marL="787400" indent="-457200" algn="l" defTabSz="821531">
              <a:spcBef>
                <a:spcPts val="4200"/>
              </a:spcBef>
              <a:buSzPct val="75000"/>
              <a:buFont typeface="Helvetica Neue"/>
              <a:buChar char="•"/>
              <a:defRPr sz="3600"/>
            </a:lvl2pPr>
            <a:lvl3pPr marL="1117600" indent="-457200" algn="l" defTabSz="821531">
              <a:spcBef>
                <a:spcPts val="4200"/>
              </a:spcBef>
              <a:buSzPct val="75000"/>
              <a:buFont typeface="Helvetica Neue"/>
              <a:buChar char="•"/>
              <a:defRPr sz="3600"/>
            </a:lvl3pPr>
            <a:lvl4pPr marL="1447800" indent="-457200" algn="l" defTabSz="821531">
              <a:spcBef>
                <a:spcPts val="4200"/>
              </a:spcBef>
              <a:buSzPct val="75000"/>
              <a:buFont typeface="Helvetica Neue"/>
              <a:buChar char="•"/>
              <a:defRPr sz="3600"/>
            </a:lvl4pPr>
            <a:lvl5pPr marL="1778000" indent="-457200" algn="l" defTabSz="821531">
              <a:spcBef>
                <a:spcPts val="4200"/>
              </a:spcBef>
              <a:buSzPct val="75000"/>
              <a:buFont typeface="Helvetica Neue"/>
              <a:buChar char="•"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xfrm>
            <a:off x="3766232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ody Level One…"/>
          <p:cNvSpPr txBox="1"/>
          <p:nvPr>
            <p:ph type="body" idx="1"/>
          </p:nvPr>
        </p:nvSpPr>
        <p:spPr>
          <a:xfrm>
            <a:off x="4298156" y="1250156"/>
            <a:ext cx="15769829" cy="11197829"/>
          </a:xfrm>
          <a:prstGeom prst="rect">
            <a:avLst/>
          </a:prstGeom>
        </p:spPr>
        <p:txBody>
          <a:bodyPr lIns="71437" tIns="71437" rIns="71437" bIns="71437"/>
          <a:lstStyle>
            <a:lvl1pPr marL="6350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1pPr>
            <a:lvl2pPr marL="10922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2pPr>
            <a:lvl3pPr marL="15494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3pPr>
            <a:lvl4pPr marL="20066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4pPr>
            <a:lvl5pPr marL="2463800" indent="-635000" algn="l" defTabSz="821531">
              <a:spcBef>
                <a:spcPts val="5900"/>
              </a:spcBef>
              <a:buSzPct val="75000"/>
              <a:buFont typeface="Helvetica Neue"/>
              <a:buChar char="•"/>
              <a:defRPr sz="5000"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Line"/>
          <p:cNvSpPr/>
          <p:nvPr/>
        </p:nvSpPr>
        <p:spPr>
          <a:xfrm flipH="1">
            <a:off x="15781732" y="714375"/>
            <a:ext cx="180" cy="112157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" name="Line"/>
          <p:cNvSpPr/>
          <p:nvPr/>
        </p:nvSpPr>
        <p:spPr>
          <a:xfrm>
            <a:off x="15781729" y="6277570"/>
            <a:ext cx="4849457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1" name="Image"/>
          <p:cNvSpPr/>
          <p:nvPr>
            <p:ph type="pic" sz="quarter" idx="21"/>
          </p:nvPr>
        </p:nvSpPr>
        <p:spPr>
          <a:xfrm>
            <a:off x="15940516" y="6447358"/>
            <a:ext cx="9149996" cy="61079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Image"/>
          <p:cNvSpPr/>
          <p:nvPr>
            <p:ph type="pic" sz="quarter" idx="22"/>
          </p:nvPr>
        </p:nvSpPr>
        <p:spPr>
          <a:xfrm>
            <a:off x="15960328" y="-142875"/>
            <a:ext cx="4732735" cy="70365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Image"/>
          <p:cNvSpPr/>
          <p:nvPr>
            <p:ph type="pic" idx="23"/>
          </p:nvPr>
        </p:nvSpPr>
        <p:spPr>
          <a:xfrm>
            <a:off x="1922859" y="660796"/>
            <a:ext cx="15537657" cy="113259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4" name="Body Level One…"/>
          <p:cNvSpPr txBox="1"/>
          <p:nvPr>
            <p:ph type="body" sz="quarter" idx="1"/>
          </p:nvPr>
        </p:nvSpPr>
        <p:spPr>
          <a:xfrm>
            <a:off x="3780234" y="12180093"/>
            <a:ext cx="11769329" cy="1321595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3600">
                <a:solidFill>
                  <a:srgbClr val="747474"/>
                </a:solidFill>
              </a:defRPr>
            </a:lvl1pPr>
            <a:lvl2pPr indent="228600" algn="l" defTabSz="821531">
              <a:defRPr sz="3600">
                <a:solidFill>
                  <a:srgbClr val="747474"/>
                </a:solidFill>
              </a:defRPr>
            </a:lvl2pPr>
            <a:lvl3pPr indent="457200" algn="l" defTabSz="821531">
              <a:defRPr sz="3600">
                <a:solidFill>
                  <a:srgbClr val="747474"/>
                </a:solidFill>
              </a:defRPr>
            </a:lvl3pPr>
            <a:lvl4pPr indent="685800" algn="l" defTabSz="821531">
              <a:defRPr sz="3600">
                <a:solidFill>
                  <a:srgbClr val="747474"/>
                </a:solidFill>
              </a:defRPr>
            </a:lvl4pPr>
            <a:lvl5pPr indent="914400" algn="l" defTabSz="821531">
              <a:defRPr sz="3600"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internic.net/regist.html" TargetMode="Externa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8" name="Screenshot 2021-02-22 at 19.47.40.png" descr="Screenshot 2021-02-22 at 19.47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3631" y="550827"/>
            <a:ext cx="8100192" cy="11983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7" name="Screenshot 2021-02-22 at 19.52.37.png" descr="Screenshot 2021-02-22 at 19.52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600" y="66073"/>
            <a:ext cx="22148800" cy="1311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0" name="Screenshot 2021-02-22 at 19.53.20.png" descr="Screenshot 2021-02-22 at 19.53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238" y="-1"/>
            <a:ext cx="22830423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"/>
          <p:cNvSpPr txBox="1"/>
          <p:nvPr/>
        </p:nvSpPr>
        <p:spPr>
          <a:xfrm>
            <a:off x="17523023" y="2951162"/>
            <a:ext cx="206376" cy="634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lnSpc>
                <a:spcPts val="3800"/>
              </a:lnSpc>
              <a:defRPr sz="16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83" name="Screen Shot 2015-11-06 at 9.37.21 a.m..png" descr="Screen Shot 2015-11-06 at 9.37.21 a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1799" y="991802"/>
            <a:ext cx="19184533" cy="12854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creen Shot 2015-11-06 at 9.35.42 a.m..png" descr="Screen Shot 2015-11-06 at 9.35.42 a.m.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41559" y="117969"/>
            <a:ext cx="5595327" cy="4897319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Moving Content"/>
          <p:cNvSpPr txBox="1"/>
          <p:nvPr>
            <p:ph type="title"/>
          </p:nvPr>
        </p:nvSpPr>
        <p:spPr>
          <a:xfrm>
            <a:off x="177958" y="-176362"/>
            <a:ext cx="16680658" cy="1964532"/>
          </a:xfrm>
          <a:prstGeom prst="rect">
            <a:avLst/>
          </a:prstGeom>
        </p:spPr>
        <p:txBody>
          <a:bodyPr/>
          <a:lstStyle/>
          <a:p>
            <a:pPr/>
            <a:r>
              <a:t>Moving Content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"/>
          <p:cNvGrpSpPr/>
          <p:nvPr/>
        </p:nvGrpSpPr>
        <p:grpSpPr>
          <a:xfrm>
            <a:off x="1579859" y="-79735"/>
            <a:ext cx="20193851" cy="13435604"/>
            <a:chOff x="0" y="0"/>
            <a:chExt cx="20193849" cy="13435603"/>
          </a:xfrm>
        </p:grpSpPr>
        <p:pic>
          <p:nvPicPr>
            <p:cNvPr id="188" name="Screen Shot 2015-11-06 at 9.38.35 a.m..png" descr="Screen Shot 2015-11-06 at 9.38.35 a.m.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9036" y="216733"/>
              <a:ext cx="20114814" cy="132188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9" name="Rectangle"/>
            <p:cNvSpPr/>
            <p:nvPr/>
          </p:nvSpPr>
          <p:spPr>
            <a:xfrm>
              <a:off x="0" y="0"/>
              <a:ext cx="12872777" cy="44189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ransferring Fi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Transferring Files</a:t>
            </a:r>
          </a:p>
        </p:txBody>
      </p:sp>
      <p:sp>
        <p:nvSpPr>
          <p:cNvPr id="194" name="Many Different Op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6900" indent="-596900" defTabSz="772239">
              <a:spcBef>
                <a:spcPts val="5500"/>
              </a:spcBef>
              <a:defRPr sz="4700"/>
            </a:pPr>
            <a:r>
              <a:t>Many Different Options:</a:t>
            </a:r>
          </a:p>
          <a:p>
            <a:pPr lvl="1" marL="1026667" indent="-596900" defTabSz="772239">
              <a:spcBef>
                <a:spcPts val="5500"/>
              </a:spcBef>
              <a:defRPr sz="4700"/>
            </a:pPr>
            <a:r>
              <a:t>FTP</a:t>
            </a:r>
          </a:p>
          <a:p>
            <a:pPr lvl="1" marL="1026667" indent="-596900" defTabSz="772239">
              <a:spcBef>
                <a:spcPts val="5500"/>
              </a:spcBef>
              <a:defRPr sz="4700"/>
            </a:pPr>
            <a:r>
              <a:t>Dropbox</a:t>
            </a:r>
          </a:p>
          <a:p>
            <a:pPr lvl="1" marL="1026667" indent="-596900" defTabSz="772239">
              <a:spcBef>
                <a:spcPts val="5500"/>
              </a:spcBef>
              <a:defRPr sz="4700"/>
            </a:pPr>
            <a:r>
              <a:t>WebDav</a:t>
            </a:r>
          </a:p>
          <a:p>
            <a:pPr lvl="1" marL="1026667" indent="-596900" defTabSz="772239">
              <a:spcBef>
                <a:spcPts val="5500"/>
              </a:spcBef>
              <a:defRPr sz="4700"/>
            </a:pPr>
            <a:r>
              <a:t>Git Push</a:t>
            </a:r>
          </a:p>
          <a:p>
            <a:pPr lvl="1" marL="1026667" indent="-596900" defTabSz="772239">
              <a:spcBef>
                <a:spcPts val="5500"/>
              </a:spcBef>
              <a:defRPr sz="4700"/>
            </a:pPr>
            <a:r>
              <a:t>Email Attachments</a:t>
            </a:r>
          </a:p>
          <a:p>
            <a:pPr lvl="1" marL="1026667" indent="-596900" defTabSz="772239">
              <a:spcBef>
                <a:spcPts val="5500"/>
              </a:spcBef>
              <a:defRPr sz="4700"/>
            </a:pPr>
            <a:r>
              <a:t>Etc…</a:t>
            </a:r>
          </a:p>
        </p:txBody>
      </p:sp>
      <p:sp>
        <p:nvSpPr>
          <p:cNvPr id="1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6" name="Screenshot 2021-02-22 at 19.54.38.png" descr="Screenshot 2021-02-22 at 19.54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26356" y="4071021"/>
            <a:ext cx="14407528" cy="6903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HyperText Transfer Protocol - HTT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HyperText Transfer Protocol - HTTP</a:t>
            </a:r>
          </a:p>
        </p:txBody>
      </p:sp>
      <p:sp>
        <p:nvSpPr>
          <p:cNvPr id="199" name="One Deployed - the site will be ‘served’ over HTTP to client browsers…"/>
          <p:cNvSpPr txBox="1"/>
          <p:nvPr>
            <p:ph type="body" sz="half" idx="1"/>
          </p:nvPr>
        </p:nvSpPr>
        <p:spPr>
          <a:xfrm>
            <a:off x="971009" y="3125390"/>
            <a:ext cx="10909917" cy="10082595"/>
          </a:xfrm>
          <a:prstGeom prst="rect">
            <a:avLst/>
          </a:prstGeom>
        </p:spPr>
        <p:txBody>
          <a:bodyPr/>
          <a:lstStyle/>
          <a:p>
            <a:pPr/>
            <a:r>
              <a:t>One Deployed - the site will be ‘served’ over HTTP to client browsers</a:t>
            </a:r>
          </a:p>
          <a:p>
            <a:pPr/>
            <a:r>
              <a:t>An agreed-upon method (a protocol) for transferring hypertext documents around the Web. </a:t>
            </a:r>
          </a:p>
          <a:p>
            <a:pPr/>
            <a:r>
              <a:t>While “hypertext documents” are usually just HTML pages, the protocol can also be used to transfer images, or any other file that a web page might need. 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60101" y="4368930"/>
            <a:ext cx="9823081" cy="514967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creen Shot 2015-11-06 at 10.02.12 a.m..png" descr="Screen Shot 2015-11-06 at 10.02.12 a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3629" y="-192260"/>
            <a:ext cx="19058782" cy="10402604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Each time you type a URL into your browser’s address bar, the browser asks the server for the corresponding resource using the HTTP protocol.…"/>
          <p:cNvSpPr txBox="1"/>
          <p:nvPr>
            <p:ph type="body" sz="quarter" idx="1"/>
          </p:nvPr>
        </p:nvSpPr>
        <p:spPr>
          <a:xfrm>
            <a:off x="244273" y="8991689"/>
            <a:ext cx="13521295" cy="4686354"/>
          </a:xfrm>
          <a:prstGeom prst="rect">
            <a:avLst/>
          </a:prstGeom>
        </p:spPr>
        <p:txBody>
          <a:bodyPr/>
          <a:lstStyle/>
          <a:p>
            <a:pPr marL="596900" indent="-596900" defTabSz="772239">
              <a:spcBef>
                <a:spcPts val="5500"/>
              </a:spcBef>
              <a:defRPr sz="4700"/>
            </a:pPr>
            <a:r>
              <a:t>Each time you type a URL into your browser’s address bar, the browser asks the server for the corresponding resource using the HTTP protocol. </a:t>
            </a:r>
          </a:p>
          <a:p>
            <a:pPr marL="596900" indent="-596900" defTabSz="772239">
              <a:spcBef>
                <a:spcPts val="5500"/>
              </a:spcBef>
              <a:defRPr sz="4700"/>
            </a:pPr>
            <a:r>
              <a:t>If the server finds the resource, it returns it to the browser and the browser displays it </a:t>
            </a:r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creen Shot 2015-11-06 at 10.03.25 a.m..png" descr="Screen Shot 2015-11-06 at 10.03.25 a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03391" y="-225994"/>
            <a:ext cx="19221343" cy="1046354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If the resource can’t be found, you’ll get the familiar “404 Error,” which the server reports back to your browser."/>
          <p:cNvSpPr txBox="1"/>
          <p:nvPr>
            <p:ph type="body" sz="quarter" idx="1"/>
          </p:nvPr>
        </p:nvSpPr>
        <p:spPr>
          <a:xfrm>
            <a:off x="607634" y="9500613"/>
            <a:ext cx="14685273" cy="3503807"/>
          </a:xfrm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If the resource can’t be found, you’ll get the familiar “404 Error,” which the server reports back to your browser. </a:t>
            </a:r>
          </a:p>
        </p:txBody>
      </p:sp>
      <p:sp>
        <p:nvSpPr>
          <p:cNvPr id="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Absolute &amp; Relative Path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Absolute &amp; Relative Paths</a:t>
            </a:r>
          </a:p>
        </p:txBody>
      </p:sp>
      <p:sp>
        <p:nvSpPr>
          <p:cNvPr id="212" name="A Path is a series of folder or folders that specify a route to a specific file within a given folder tree structur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2450" indent="-552450" defTabSz="714732">
              <a:spcBef>
                <a:spcPts val="5100"/>
              </a:spcBef>
              <a:defRPr sz="4350"/>
            </a:pPr>
            <a:r>
              <a:t>A Path is a series of folder or folders that specify a route to a specific file within a given folder tree structure.</a:t>
            </a:r>
          </a:p>
          <a:p>
            <a:pPr lvl="1" marL="950213" indent="-552450" defTabSz="714732">
              <a:spcBef>
                <a:spcPts val="5100"/>
              </a:spcBef>
              <a:defRPr sz="4350"/>
            </a:pPr>
            <a:r>
              <a:t>An Absolute path always starts at the ‘root’, which is always denoted by the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/ </a:t>
            </a:r>
            <a:r>
              <a:t>symbol</a:t>
            </a:r>
          </a:p>
          <a:p>
            <a:pPr marL="552450" indent="-552450" defTabSz="714732">
              <a:spcBef>
                <a:spcPts val="5100"/>
              </a:spcBef>
              <a:defRPr sz="4350"/>
            </a:pPr>
            <a:r>
              <a:t>A Relative path traces a route from the current director to a specific file. I may comment with:</a:t>
            </a:r>
          </a:p>
          <a:p>
            <a:pPr lvl="1" marL="950213" indent="-552450" defTabSz="714732">
              <a:spcBef>
                <a:spcPts val="5100"/>
              </a:spcBef>
              <a:defRPr b="1" sz="435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.  </a:t>
            </a:r>
            <a:r>
              <a:rPr b="0" i="1"/>
              <a:t> start at the current directory</a:t>
            </a:r>
            <a:endParaRPr b="0" i="1"/>
          </a:p>
          <a:p>
            <a:pPr lvl="1" marL="950213" indent="-552450" defTabSz="714732">
              <a:spcBef>
                <a:spcPts val="5100"/>
              </a:spcBef>
              <a:defRPr b="1" sz="435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..  </a:t>
            </a:r>
            <a:r>
              <a:rPr b="0">
                <a:latin typeface="+mn-lt"/>
                <a:ea typeface="+mn-ea"/>
                <a:cs typeface="+mn-cs"/>
                <a:sym typeface="Helvetica Neue Light"/>
              </a:rPr>
              <a:t>g</a:t>
            </a:r>
            <a:r>
              <a:rPr b="0" i="1"/>
              <a:t>o up one level</a:t>
            </a:r>
            <a:endParaRPr i="1"/>
          </a:p>
          <a:p>
            <a:pPr lvl="1" marL="950213" indent="-552450" defTabSz="714732">
              <a:spcBef>
                <a:spcPts val="5100"/>
              </a:spcBef>
              <a:defRPr i="1" sz="435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i="0">
                <a:latin typeface="+mn-lt"/>
                <a:ea typeface="+mn-ea"/>
                <a:cs typeface="+mn-cs"/>
                <a:sym typeface="Helvetica Neue Light"/>
              </a:rPr>
              <a:t>folder-name - </a:t>
            </a:r>
            <a:r>
              <a:t>start with the ‘folder-name’ in the current directory.</a:t>
            </a:r>
          </a:p>
        </p:txBody>
      </p:sp>
      <p:sp>
        <p:nvSpPr>
          <p:cNvPr id="2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../../…"/>
          <p:cNvSpPr txBox="1"/>
          <p:nvPr>
            <p:ph type="body" sz="quarter" idx="1"/>
          </p:nvPr>
        </p:nvSpPr>
        <p:spPr>
          <a:xfrm>
            <a:off x="6494859" y="10721415"/>
            <a:ext cx="4156143" cy="2479733"/>
          </a:xfrm>
          <a:prstGeom prst="rect">
            <a:avLst/>
          </a:prstGeom>
        </p:spPr>
        <p:txBody>
          <a:bodyPr/>
          <a:lstStyle/>
          <a:p>
            <a:pPr lvl="1" marL="0" indent="196596" algn="r" defTabSz="706516">
              <a:spcBef>
                <a:spcPts val="5000"/>
              </a:spcBef>
              <a:buSzTx/>
              <a:buFontTx/>
              <a:buNone/>
              <a:defRPr sz="4300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../../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 marL="0" indent="196596" algn="r" defTabSz="706516">
              <a:spcBef>
                <a:spcPts val="5000"/>
              </a:spcBef>
              <a:buSzTx/>
              <a:buFontTx/>
              <a:buNone/>
              <a:defRPr b="1" sz="43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../../images/iot</a:t>
            </a:r>
          </a:p>
        </p:txBody>
      </p:sp>
      <p:sp>
        <p:nvSpPr>
          <p:cNvPr id="216" name="Go up 2 levels…"/>
          <p:cNvSpPr txBox="1"/>
          <p:nvPr/>
        </p:nvSpPr>
        <p:spPr>
          <a:xfrm>
            <a:off x="10874417" y="10721415"/>
            <a:ext cx="10407412" cy="247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lvl="1" indent="173736" algn="l" defTabSz="624363">
              <a:spcBef>
                <a:spcPts val="4400"/>
              </a:spcBef>
              <a:defRPr sz="3800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Go up 2 levels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 indent="173736" algn="l" defTabSz="624363">
              <a:spcBef>
                <a:spcPts val="4400"/>
              </a:spcBef>
              <a:defRPr b="1" sz="3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Go up 2 levels and then down into images and into iot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7100020" y="294330"/>
            <a:ext cx="14577367" cy="10072619"/>
            <a:chOff x="0" y="0"/>
            <a:chExt cx="14577366" cy="10072617"/>
          </a:xfrm>
        </p:grpSpPr>
        <p:pic>
          <p:nvPicPr>
            <p:cNvPr id="217" name="Screen Shot 2015-11-06 at 10.13.25 a.m..png" descr="Screen Shot 2015-11-06 at 10.13.25 a.m.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5766" r="0" b="0"/>
            <a:stretch>
              <a:fillRect/>
            </a:stretch>
          </p:blipFill>
          <p:spPr>
            <a:xfrm>
              <a:off x="0" y="0"/>
              <a:ext cx="14287500" cy="9525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" name="Rectangle"/>
            <p:cNvSpPr/>
            <p:nvPr/>
          </p:nvSpPr>
          <p:spPr>
            <a:xfrm>
              <a:off x="9286875" y="7528075"/>
              <a:ext cx="5290492" cy="25445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20" name="Relative Paths"/>
          <p:cNvSpPr txBox="1"/>
          <p:nvPr>
            <p:ph type="title"/>
          </p:nvPr>
        </p:nvSpPr>
        <p:spPr>
          <a:xfrm>
            <a:off x="3287008" y="6846196"/>
            <a:ext cx="5178313" cy="101938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>
            <a:lvl1pPr defTabSz="805100">
              <a:defRPr sz="5684"/>
            </a:lvl1pPr>
          </a:lstStyle>
          <a:p>
            <a:pPr/>
            <a:r>
              <a:t>Relative Paths</a:t>
            </a:r>
          </a:p>
        </p:txBody>
      </p:sp>
      <p:sp>
        <p:nvSpPr>
          <p:cNvPr id="2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Deployment Iss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28600" algn="l" defTabSz="821531">
              <a:defRPr sz="5800"/>
            </a:pPr>
            <a:r>
              <a:t>Deployment Issues</a:t>
            </a:r>
          </a:p>
        </p:txBody>
      </p:sp>
      <p:sp>
        <p:nvSpPr>
          <p:cNvPr id="141" name="Clients &amp; Serv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Clients &amp; Servers</a:t>
            </a:r>
          </a:p>
          <a:p>
            <a:pPr/>
            <a:r>
              <a:t>Hosting Providers</a:t>
            </a:r>
          </a:p>
          <a:p>
            <a:pPr/>
            <a:r>
              <a:t>Domain Names</a:t>
            </a:r>
          </a:p>
          <a:p>
            <a:pPr/>
            <a:r>
              <a:t>Transferring the Sites Files</a:t>
            </a:r>
          </a:p>
          <a:p>
            <a:pPr/>
            <a:r>
              <a:t>HTTP</a:t>
            </a:r>
          </a:p>
          <a:p>
            <a:pPr/>
            <a:r>
              <a:t>Absolute &amp; Relative Paths</a:t>
            </a:r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23571385" y="12930187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3" name="Screenshot 2021-02-22 at 19.48.53.png" descr="Screenshot 2021-02-22 at 19.48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76901" y="1726197"/>
            <a:ext cx="12882906" cy="9972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creen Shot 2015-11-06 at 10.18.10 a.m..png" descr="Screen Shot 2015-11-06 at 10.18.10 a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9211" y="0"/>
            <a:ext cx="1806250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Absolute Paths"/>
          <p:cNvSpPr txBox="1"/>
          <p:nvPr>
            <p:ph type="title"/>
          </p:nvPr>
        </p:nvSpPr>
        <p:spPr>
          <a:xfrm>
            <a:off x="3119437" y="232171"/>
            <a:ext cx="16680657" cy="1964533"/>
          </a:xfrm>
          <a:prstGeom prst="rect">
            <a:avLst/>
          </a:prstGeom>
        </p:spPr>
        <p:txBody>
          <a:bodyPr/>
          <a:lstStyle/>
          <a:p>
            <a:pPr/>
            <a:r>
              <a:t>Absolute Paths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creen Shot 2015-11-06 at 10.23.13 a.m..png" descr="Screen Shot 2015-11-06 at 10.23.13 a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68682" y="4978327"/>
            <a:ext cx="7477331" cy="682817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Paths on Local Web Si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Paths on Local Web Sites</a:t>
            </a:r>
          </a:p>
        </p:txBody>
      </p:sp>
      <p:sp>
        <p:nvSpPr>
          <p:cNvPr id="229" name="When a site is loaded directly into a browser on a local machine (as you have been doing so far):…"/>
          <p:cNvSpPr txBox="1"/>
          <p:nvPr>
            <p:ph type="body" idx="1"/>
          </p:nvPr>
        </p:nvSpPr>
        <p:spPr>
          <a:xfrm>
            <a:off x="1114088" y="2786243"/>
            <a:ext cx="18356166" cy="10622771"/>
          </a:xfrm>
          <a:prstGeom prst="rect">
            <a:avLst/>
          </a:prstGeom>
        </p:spPr>
        <p:txBody>
          <a:bodyPr/>
          <a:lstStyle/>
          <a:p>
            <a:pPr/>
            <a:r>
              <a:t>When a site is loaded directly into a browser on a local machine (as you have been doing so far):</a:t>
            </a:r>
          </a:p>
          <a:p>
            <a:pPr lvl="1"/>
            <a:r>
              <a:t>You cannot reliably use absolute paths</a:t>
            </a:r>
          </a:p>
          <a:p>
            <a:pPr lvl="1"/>
            <a:r>
              <a:t>If you do, then the site all be tied to the specific disk structure on your computer.</a:t>
            </a:r>
          </a:p>
          <a:p>
            <a:pPr lvl="1"/>
            <a:r>
              <a:t>E.g. ‘/images/main.png’ may translate to </a:t>
            </a:r>
          </a:p>
          <a:p>
            <a:pPr lvl="1"/>
            <a:r>
              <a:t>‘C:\MyDocuments\Web\project\images\main.png</a:t>
            </a:r>
          </a:p>
          <a:p>
            <a:pPr/>
            <a:r>
              <a:t>This site will not be usable on other computers.</a:t>
            </a:r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creen Shot 2015-11-06 at 9.38.35 a.m..png" descr="Screen Shot 2015-11-06 at 9.38.35 a.m..png"/>
          <p:cNvPicPr>
            <a:picLocks noChangeAspect="1"/>
          </p:cNvPicPr>
          <p:nvPr/>
        </p:nvPicPr>
        <p:blipFill>
          <a:blip r:embed="rId2">
            <a:extLst/>
          </a:blip>
          <a:srcRect l="2545" t="34085" r="37283" b="0"/>
          <a:stretch>
            <a:fillRect/>
          </a:stretch>
        </p:blipFill>
        <p:spPr>
          <a:xfrm>
            <a:off x="10133430" y="791170"/>
            <a:ext cx="13255762" cy="954284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Paths for Deployed Si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Paths for Deployed Sites</a:t>
            </a:r>
          </a:p>
        </p:txBody>
      </p:sp>
      <p:sp>
        <p:nvSpPr>
          <p:cNvPr id="234" name="You can reliably use absolute paths…"/>
          <p:cNvSpPr txBox="1"/>
          <p:nvPr>
            <p:ph type="body" sz="half" idx="1"/>
          </p:nvPr>
        </p:nvSpPr>
        <p:spPr>
          <a:xfrm>
            <a:off x="1088388" y="3752223"/>
            <a:ext cx="11406263" cy="10053155"/>
          </a:xfrm>
          <a:prstGeom prst="rect">
            <a:avLst/>
          </a:prstGeom>
        </p:spPr>
        <p:txBody>
          <a:bodyPr/>
          <a:lstStyle/>
          <a:p>
            <a:pPr/>
            <a:r>
              <a:t>You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can </a:t>
            </a:r>
            <a:r>
              <a:t>reliably use absolute paths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/>
            <a:r>
              <a:t>They will resolve to the Root folder of your project</a:t>
            </a:r>
          </a:p>
          <a:p>
            <a:pPr/>
            <a:r>
              <a:t>This can be more convenient to manage the sites links</a:t>
            </a:r>
          </a:p>
          <a:p>
            <a:pPr/>
            <a:r>
              <a:t>However, the site can only then be browsed via a server - it cannot be loaded from disk directly</a:t>
            </a:r>
          </a:p>
        </p:txBody>
      </p:sp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8" name="Screenshot 2021-02-22 at 19.47.40.png" descr="Screenshot 2021-02-22 at 19.47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3631" y="550827"/>
            <a:ext cx="8100192" cy="11983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creen Shot 2015-11-04 at 7.37.56 p.m..png" descr="Screen Shot 2015-11-04 at 7.37.56 p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2481" y="0"/>
            <a:ext cx="17261719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23571385" y="12930187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creen Shot 2015-11-04 at 7.38.13 p.m..png" descr="Screen Shot 2015-11-04 at 7.38.13 p.m..png"/>
          <p:cNvPicPr>
            <a:picLocks noChangeAspect="1"/>
          </p:cNvPicPr>
          <p:nvPr/>
        </p:nvPicPr>
        <p:blipFill>
          <a:blip r:embed="rId2">
            <a:extLst/>
          </a:blip>
          <a:srcRect l="0" t="2178" r="0" b="0"/>
          <a:stretch>
            <a:fillRect/>
          </a:stretch>
        </p:blipFill>
        <p:spPr>
          <a:xfrm>
            <a:off x="352808" y="1679310"/>
            <a:ext cx="22993642" cy="9987729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23571385" y="12930187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creen Shot 2015-11-04 at 7.38.39 p.m..png" descr="Screen Shot 2015-11-04 at 7.38.39 p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004" y="2640184"/>
            <a:ext cx="25760398" cy="72824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23571385" y="12930187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Hosting Compan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Hosting Company</a:t>
            </a:r>
          </a:p>
        </p:txBody>
      </p:sp>
      <p:sp>
        <p:nvSpPr>
          <p:cNvPr id="155" name="To get your pages on the Web, you need a server that actually lives on the Web full-time.…"/>
          <p:cNvSpPr txBox="1"/>
          <p:nvPr>
            <p:ph type="body" sz="half" idx="1"/>
          </p:nvPr>
        </p:nvSpPr>
        <p:spPr>
          <a:xfrm>
            <a:off x="850163" y="2982515"/>
            <a:ext cx="9430397" cy="9376173"/>
          </a:xfrm>
          <a:prstGeom prst="rect">
            <a:avLst/>
          </a:prstGeom>
        </p:spPr>
        <p:txBody>
          <a:bodyPr/>
          <a:lstStyle/>
          <a:p>
            <a:pPr/>
            <a:r>
              <a:t>To get your pages on the Web, you need a server that actually lives on the Web full-time. </a:t>
            </a:r>
          </a:p>
          <a:p>
            <a:pPr/>
            <a:r>
              <a:t>Find a hosting company and let them worry about the details of keeping a server running.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84866" y="-294860"/>
            <a:ext cx="6223794" cy="4661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81741" y="4097030"/>
            <a:ext cx="10762873" cy="3884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76206" y="8826703"/>
            <a:ext cx="10212489" cy="3175526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lide Number"/>
          <p:cNvSpPr txBox="1"/>
          <p:nvPr>
            <p:ph type="sldNum" sz="quarter" idx="2"/>
          </p:nvPr>
        </p:nvSpPr>
        <p:spPr>
          <a:xfrm>
            <a:off x="23571385" y="12930187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Hosting Company Checkl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Hosting Company Checklist</a:t>
            </a:r>
          </a:p>
        </p:txBody>
      </p:sp>
      <p:sp>
        <p:nvSpPr>
          <p:cNvPr id="162" name="Technical support: Does the hosting company have a good system for handling your technical questions?…"/>
          <p:cNvSpPr txBox="1"/>
          <p:nvPr>
            <p:ph type="body" idx="1"/>
          </p:nvPr>
        </p:nvSpPr>
        <p:spPr>
          <a:xfrm>
            <a:off x="251724" y="5289455"/>
            <a:ext cx="23321974" cy="7884929"/>
          </a:xfrm>
          <a:prstGeom prst="rect">
            <a:avLst/>
          </a:prstGeom>
        </p:spPr>
        <p:txBody>
          <a:bodyPr/>
          <a:lstStyle/>
          <a:p>
            <a:pPr marL="457200" indent="-457200" defTabSz="591502">
              <a:spcBef>
                <a:spcPts val="4200"/>
              </a:spcBef>
              <a:defRPr sz="3600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Technical support:</a:t>
            </a:r>
            <a:r>
              <a:t> Does the hosting company have a good system for handling your technical questions? </a:t>
            </a:r>
          </a:p>
          <a:p>
            <a:pPr marL="457200" indent="-457200" defTabSz="591502">
              <a:spcBef>
                <a:spcPts val="4200"/>
              </a:spcBef>
              <a:defRPr sz="3600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Data transfer:</a:t>
            </a:r>
            <a:r>
              <a:t> This is a measure of the amount of pages and data the hosting company will let you send to your visitors during a given month </a:t>
            </a:r>
          </a:p>
          <a:p>
            <a:pPr marL="457200" indent="-457200" defTabSz="591502">
              <a:spcBef>
                <a:spcPts val="4200"/>
              </a:spcBef>
              <a:defRPr sz="3600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Backups</a:t>
            </a:r>
            <a:r>
              <a:t>: Does the hosting company regularly make a backup of your pages and data that can be recovered in the event that the server has a hardware failure? </a:t>
            </a:r>
          </a:p>
          <a:p>
            <a:pPr marL="457200" indent="-457200" defTabSz="591502">
              <a:spcBef>
                <a:spcPts val="4200"/>
              </a:spcBef>
              <a:defRPr sz="3600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Domain names:</a:t>
            </a:r>
            <a:r>
              <a:t> Does the hosting company include a domain name in its pricing </a:t>
            </a:r>
          </a:p>
          <a:p>
            <a:pPr marL="457200" indent="-457200" defTabSz="591502">
              <a:spcBef>
                <a:spcPts val="4200"/>
              </a:spcBef>
              <a:defRPr sz="3600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Reliability</a:t>
            </a:r>
            <a:r>
              <a:t>: Most hosting companies report keeping websites up 99% of the time or better. </a:t>
            </a:r>
          </a:p>
          <a:p>
            <a:pPr marL="457200" indent="-457200" defTabSz="591502">
              <a:spcBef>
                <a:spcPts val="4200"/>
              </a:spcBef>
              <a:defRPr sz="3600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Add-ons:</a:t>
            </a:r>
            <a:r>
              <a:t> Does your package include other goodies such as email addresses, forums, or support for scripting languages 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23571385" y="12930187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4" name="Screenshot 2021-02-22 at 19.50.23.png" descr="Screenshot 2021-02-22 at 19.50.23.png"/>
          <p:cNvPicPr>
            <a:picLocks noChangeAspect="1"/>
          </p:cNvPicPr>
          <p:nvPr/>
        </p:nvPicPr>
        <p:blipFill>
          <a:blip r:embed="rId2">
            <a:extLst/>
          </a:blip>
          <a:srcRect l="0" t="0" r="1443" b="0"/>
          <a:stretch>
            <a:fillRect/>
          </a:stretch>
        </p:blipFill>
        <p:spPr>
          <a:xfrm>
            <a:off x="14811805" y="103487"/>
            <a:ext cx="9004556" cy="5329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creen Shot 2015-11-05 at 7.37.54 p.m..png" descr="Screen Shot 2015-11-05 at 7.37.54 p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153" y="1018698"/>
            <a:ext cx="24806620" cy="11678604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Domain Na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Domain Names</a:t>
            </a: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xfrm>
            <a:off x="23571385" y="12930187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ICA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ICANN</a:t>
            </a:r>
          </a:p>
        </p:txBody>
      </p:sp>
      <p:sp>
        <p:nvSpPr>
          <p:cNvPr id="171" name="Domain names are controlled by a centralized authority (ICANN) to make sure that only one person at a time uses a domain name.…"/>
          <p:cNvSpPr txBox="1"/>
          <p:nvPr>
            <p:ph type="body" sz="half" idx="1"/>
          </p:nvPr>
        </p:nvSpPr>
        <p:spPr>
          <a:xfrm>
            <a:off x="1322805" y="2939548"/>
            <a:ext cx="10754188" cy="10315813"/>
          </a:xfrm>
          <a:prstGeom prst="rect">
            <a:avLst/>
          </a:prstGeom>
        </p:spPr>
        <p:txBody>
          <a:bodyPr/>
          <a:lstStyle/>
          <a:p>
            <a:pPr marL="628650" indent="-628650" defTabSz="813315">
              <a:spcBef>
                <a:spcPts val="5800"/>
              </a:spcBef>
              <a:defRPr sz="4950"/>
            </a:pPr>
            <a:r>
              <a:t>Domain names are controlled by a centralized authority (ICANN) to make sure that only one person at a time uses a domain name.</a:t>
            </a:r>
          </a:p>
          <a:p>
            <a:pPr marL="628650" indent="-628650" defTabSz="813315">
              <a:spcBef>
                <a:spcPts val="5800"/>
              </a:spcBef>
              <a:defRPr sz="4950"/>
            </a:pPr>
            <a:r>
              <a:t>Hosting Companies will often throw in your domain name registration with one of their package deals.</a:t>
            </a:r>
          </a:p>
          <a:p>
            <a:pPr marL="628650" indent="-628650" defTabSz="813315">
              <a:spcBef>
                <a:spcPts val="5800"/>
              </a:spcBef>
              <a:defRPr sz="4950"/>
            </a:pPr>
            <a:r>
              <a:t>Register of domain name registration companies:</a:t>
            </a:r>
          </a:p>
          <a:p>
            <a:pPr lvl="1" marL="1081277" indent="-628650" defTabSz="813315">
              <a:spcBef>
                <a:spcPts val="5800"/>
              </a:spcBef>
              <a:defRPr sz="4950"/>
            </a:pPr>
            <a:r>
              <a:rPr u="sng">
                <a:hlinkClick r:id="rId2" invalidUrl="" action="" tgtFrame="" tooltip="" history="1" highlightClick="0" endSnd="0"/>
              </a:rPr>
              <a:t>https://www.internic.net/regist.html</a:t>
            </a:r>
          </a:p>
        </p:txBody>
      </p:sp>
      <p:pic>
        <p:nvPicPr>
          <p:cNvPr id="172" name="Screen Shot 2015-11-06 at 9.22.13 a.m..png" descr="Screen Shot 2015-11-06 at 9.22.13 a.m.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67173" y="-412814"/>
            <a:ext cx="10629809" cy="11950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Screen Shot 2015-11-06 at 9.31.20 a.m..png" descr="Screen Shot 2015-11-06 at 9.31.20 a.m.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69969" y="7600301"/>
            <a:ext cx="7665824" cy="679781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lide Number"/>
          <p:cNvSpPr txBox="1"/>
          <p:nvPr>
            <p:ph type="sldNum" sz="quarter" idx="2"/>
          </p:nvPr>
        </p:nvSpPr>
        <p:spPr>
          <a:xfrm>
            <a:off x="23571385" y="12930187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